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sldIdLst>
    <p:sldId id="256" r:id="rId2"/>
    <p:sldId id="259" r:id="rId3"/>
    <p:sldId id="257" r:id="rId4"/>
    <p:sldId id="261" r:id="rId5"/>
    <p:sldId id="258" r:id="rId6"/>
    <p:sldId id="262" r:id="rId7"/>
    <p:sldId id="263" r:id="rId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88B"/>
    <a:srgbClr val="003635"/>
    <a:srgbClr val="005856"/>
    <a:srgbClr val="FE9202"/>
    <a:srgbClr val="FF2549"/>
    <a:srgbClr val="1D3A00"/>
    <a:srgbClr val="007033"/>
    <a:srgbClr val="5EEC3C"/>
    <a:srgbClr val="990099"/>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516" y="10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7471" y="1649976"/>
            <a:ext cx="8398775" cy="1527050"/>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30942" y="3383503"/>
            <a:ext cx="8247598" cy="763525"/>
          </a:xfrm>
        </p:spPr>
        <p:txBody>
          <a:bodyPr>
            <a:normAutofit/>
          </a:bodyPr>
          <a:lstStyle>
            <a:lvl1pPr marL="0" indent="0" algn="l">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4216" y="121096"/>
            <a:ext cx="8246070" cy="763526"/>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076633"/>
            <a:ext cx="8246070" cy="3785690"/>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938" y="391788"/>
            <a:ext cx="6557165" cy="725349"/>
          </a:xfrm>
        </p:spPr>
        <p:txBody>
          <a:bodyPr>
            <a:normAutofit/>
          </a:bodyPr>
          <a:lstStyle>
            <a:lvl1pPr algn="l">
              <a:defRPr sz="3600">
                <a:solidFill>
                  <a:srgbClr val="C0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99938" y="1155313"/>
            <a:ext cx="6557165" cy="3511061"/>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317" y="94667"/>
            <a:ext cx="8093365" cy="763525"/>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44909"/>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017306"/>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44909"/>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017306"/>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11/23/2019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hyperlink" Target="https://en.wikipedia.org/wiki/Brand_awareness"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irbrushevents.com/brand-activation/what-is-brand-activation-and-why-it-shouldnt-be-overlooked/#.XdRJ3lczb-g"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s://www.webroot.com/us/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922" y="1564916"/>
            <a:ext cx="4693115" cy="1527050"/>
          </a:xfrm>
        </p:spPr>
        <p:txBody>
          <a:bodyPr>
            <a:normAutofit fontScale="90000"/>
          </a:bodyPr>
          <a:lstStyle/>
          <a:p>
            <a:r>
              <a:rPr lang="en-US" dirty="0">
                <a:latin typeface="Aharoni" panose="02010803020104030203" pitchFamily="2" charset="-79"/>
                <a:cs typeface="Aharoni" panose="02010803020104030203" pitchFamily="2" charset="-79"/>
              </a:rPr>
              <a:t>How to Build Brand Awareness with Promotional Gifts</a:t>
            </a:r>
          </a:p>
        </p:txBody>
      </p:sp>
      <p:pic>
        <p:nvPicPr>
          <p:cNvPr id="4" name="Picture 3">
            <a:extLst>
              <a:ext uri="{FF2B5EF4-FFF2-40B4-BE49-F238E27FC236}">
                <a16:creationId xmlns:a16="http://schemas.microsoft.com/office/drawing/2014/main" id="{0912A74E-6101-44B8-918A-DC8493A948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579" y="-85061"/>
            <a:ext cx="3862632" cy="1328887"/>
          </a:xfrm>
          <a:prstGeom prst="rect">
            <a:avLst/>
          </a:prstGeom>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62321" cy="5140704"/>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p:cNvSpPr>
            <a:spLocks noGrp="1"/>
          </p:cNvSpPr>
          <p:nvPr>
            <p:ph type="title"/>
          </p:nvPr>
        </p:nvSpPr>
        <p:spPr>
          <a:xfrm>
            <a:off x="4381973" y="53843"/>
            <a:ext cx="4402137" cy="1091997"/>
          </a:xfrm>
        </p:spPr>
        <p:txBody>
          <a:bodyPr>
            <a:normAutofit/>
          </a:bodyPr>
          <a:lstStyle/>
          <a:p>
            <a:pPr algn="ctr"/>
            <a:r>
              <a:rPr lang="en-US" sz="3200" b="1" dirty="0">
                <a:effectLst/>
              </a:rPr>
              <a:t>Why Brand Awareness?</a:t>
            </a:r>
          </a:p>
        </p:txBody>
      </p:sp>
      <p:sp>
        <p:nvSpPr>
          <p:cNvPr id="75"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2911" y="0"/>
            <a:ext cx="2910741" cy="1654884"/>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AE8DEB56-ED96-409A-8DC4-4B516FD07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461" y="0"/>
            <a:ext cx="2741640" cy="943224"/>
          </a:xfrm>
          <a:prstGeom prst="rect">
            <a:avLst/>
          </a:prstGeom>
        </p:spPr>
      </p:pic>
      <p:sp>
        <p:nvSpPr>
          <p:cNvPr id="77"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84525"/>
            <a:ext cx="3706941" cy="2958975"/>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2 Black Stainless Steel Water Bottles With Names Painted With Paint Pens For Promotional Gifts">
            <a:extLst>
              <a:ext uri="{FF2B5EF4-FFF2-40B4-BE49-F238E27FC236}">
                <a16:creationId xmlns:a16="http://schemas.microsoft.com/office/drawing/2014/main" id="{7F7328BD-515A-4C68-90AC-32A4B83036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15748" y="2906485"/>
            <a:ext cx="2670429" cy="20028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381972" y="971394"/>
            <a:ext cx="4402138" cy="1587709"/>
          </a:xfrm>
        </p:spPr>
        <p:txBody>
          <a:bodyPr anchor="ctr">
            <a:normAutofit/>
          </a:bodyPr>
          <a:lstStyle/>
          <a:p>
            <a:pPr marL="0" indent="0" fontAlgn="base">
              <a:buNone/>
            </a:pPr>
            <a:r>
              <a:rPr lang="en-US" sz="2000" dirty="0"/>
              <a:t>Why do companies spend money giving away promotional gifts? Let’s all sing the lyrics from the theme song of Fame … ‘Baby remember my name’.</a:t>
            </a:r>
          </a:p>
        </p:txBody>
      </p:sp>
      <p:sp>
        <p:nvSpPr>
          <p:cNvPr id="7" name="Content Placeholder 4">
            <a:extLst>
              <a:ext uri="{FF2B5EF4-FFF2-40B4-BE49-F238E27FC236}">
                <a16:creationId xmlns:a16="http://schemas.microsoft.com/office/drawing/2014/main" id="{B334E291-E772-4F61-8ADF-797953325AA1}"/>
              </a:ext>
            </a:extLst>
          </p:cNvPr>
          <p:cNvSpPr txBox="1">
            <a:spLocks/>
          </p:cNvSpPr>
          <p:nvPr/>
        </p:nvSpPr>
        <p:spPr>
          <a:xfrm>
            <a:off x="4381973" y="2561899"/>
            <a:ext cx="4807859" cy="22042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Font typeface="Arial" pitchFamily="34" charset="0"/>
              <a:buNone/>
            </a:pPr>
            <a:r>
              <a:rPr lang="en-US" sz="2000" dirty="0"/>
              <a:t>It’s as simple as that, it’s an investment in </a:t>
            </a:r>
            <a:r>
              <a:rPr lang="en-US" sz="2000" dirty="0">
                <a:solidFill>
                  <a:srgbClr val="C00000"/>
                </a:solidFill>
                <a:hlinkClick r:id="rId5">
                  <a:extLst>
                    <a:ext uri="{A12FA001-AC4F-418D-AE19-62706E023703}">
                      <ahyp:hlinkClr xmlns:ahyp="http://schemas.microsoft.com/office/drawing/2018/hyperlinkcolor" val="tx"/>
                    </a:ext>
                  </a:extLst>
                </a:hlinkClick>
              </a:rPr>
              <a:t>brand awareness</a:t>
            </a:r>
            <a:r>
              <a:rPr lang="en-US" sz="2000" dirty="0"/>
              <a:t>. To be more technical, the pinnacle of brand awareness is called proprietary eponym. This simply means a brand has become so well known it is used generically to describe a product or service.</a:t>
            </a:r>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62" y="0"/>
            <a:ext cx="4839533" cy="763526"/>
          </a:xfrm>
        </p:spPr>
        <p:txBody>
          <a:bodyPr>
            <a:noAutofit/>
          </a:bodyPr>
          <a:lstStyle/>
          <a:p>
            <a:r>
              <a:rPr lang="en-US" sz="2800" dirty="0"/>
              <a:t>Using Promotion Gifts to Make a Connection</a:t>
            </a:r>
          </a:p>
        </p:txBody>
      </p:sp>
      <p:pic>
        <p:nvPicPr>
          <p:cNvPr id="6" name="Picture 5">
            <a:extLst>
              <a:ext uri="{FF2B5EF4-FFF2-40B4-BE49-F238E27FC236}">
                <a16:creationId xmlns:a16="http://schemas.microsoft.com/office/drawing/2014/main" id="{24F6A76C-94F7-46E9-B356-E063BAFD5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823" y="4418884"/>
            <a:ext cx="2001134" cy="688463"/>
          </a:xfrm>
          <a:prstGeom prst="rect">
            <a:avLst/>
          </a:prstGeom>
        </p:spPr>
      </p:pic>
      <p:sp>
        <p:nvSpPr>
          <p:cNvPr id="7" name="Rectangle 6">
            <a:extLst>
              <a:ext uri="{FF2B5EF4-FFF2-40B4-BE49-F238E27FC236}">
                <a16:creationId xmlns:a16="http://schemas.microsoft.com/office/drawing/2014/main" id="{314F14E2-9C18-4363-9758-525C79A64131}"/>
              </a:ext>
            </a:extLst>
          </p:cNvPr>
          <p:cNvSpPr/>
          <p:nvPr/>
        </p:nvSpPr>
        <p:spPr>
          <a:xfrm>
            <a:off x="149914" y="1018010"/>
            <a:ext cx="4705767" cy="3785652"/>
          </a:xfrm>
          <a:prstGeom prst="rect">
            <a:avLst/>
          </a:prstGeom>
        </p:spPr>
        <p:txBody>
          <a:bodyPr wrap="square">
            <a:spAutoFit/>
          </a:bodyPr>
          <a:lstStyle/>
          <a:p>
            <a:pPr fontAlgn="base"/>
            <a:r>
              <a:rPr lang="en-US" sz="2000" dirty="0">
                <a:solidFill>
                  <a:srgbClr val="002060"/>
                </a:solidFill>
                <a:latin typeface="Noto Sans"/>
              </a:rPr>
              <a:t>A good free promotional gift needs to be useful, something the person will interact with as often as possible. And the more personal a promotional gift is, the more likely they’ll hold onto it. Think water bottles, mugs, keyrings, pens, T-shirts, hats, etc. </a:t>
            </a:r>
          </a:p>
          <a:p>
            <a:pPr fontAlgn="base"/>
            <a:endParaRPr lang="en-US" sz="2000" dirty="0">
              <a:solidFill>
                <a:srgbClr val="002060"/>
              </a:solidFill>
              <a:latin typeface="Noto Sans"/>
            </a:endParaRPr>
          </a:p>
          <a:p>
            <a:pPr fontAlgn="base"/>
            <a:r>
              <a:rPr lang="en-US" sz="2000" dirty="0">
                <a:solidFill>
                  <a:srgbClr val="002060"/>
                </a:solidFill>
                <a:latin typeface="Noto Sans"/>
              </a:rPr>
              <a:t>If these only contain company branding, the receiver has no connection to the object. A simple addition of a personalized design and the connection is made. </a:t>
            </a:r>
            <a:endParaRPr lang="en-US" sz="2000" b="0" i="0" dirty="0">
              <a:solidFill>
                <a:srgbClr val="002060"/>
              </a:solidFill>
              <a:effectLst/>
              <a:latin typeface="Noto Sans"/>
            </a:endParaRPr>
          </a:p>
        </p:txBody>
      </p:sp>
      <p:grpSp>
        <p:nvGrpSpPr>
          <p:cNvPr id="8" name="Group 7">
            <a:extLst>
              <a:ext uri="{FF2B5EF4-FFF2-40B4-BE49-F238E27FC236}">
                <a16:creationId xmlns:a16="http://schemas.microsoft.com/office/drawing/2014/main" id="{9EFA1C05-ECC0-4B05-97AE-77D21AA18388}"/>
              </a:ext>
            </a:extLst>
          </p:cNvPr>
          <p:cNvGrpSpPr/>
          <p:nvPr/>
        </p:nvGrpSpPr>
        <p:grpSpPr>
          <a:xfrm>
            <a:off x="5235771" y="1180213"/>
            <a:ext cx="3663682" cy="3200585"/>
            <a:chOff x="3581400" y="1447801"/>
            <a:chExt cx="5029200" cy="4475923"/>
          </a:xfrm>
        </p:grpSpPr>
        <p:sp>
          <p:nvSpPr>
            <p:cNvPr id="9" name="Freeform: Shape 8">
              <a:extLst>
                <a:ext uri="{FF2B5EF4-FFF2-40B4-BE49-F238E27FC236}">
                  <a16:creationId xmlns:a16="http://schemas.microsoft.com/office/drawing/2014/main" id="{B4830430-A0CB-4094-9A30-B952C40DA370}"/>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10" name="Freeform: Shape 9">
              <a:extLst>
                <a:ext uri="{FF2B5EF4-FFF2-40B4-BE49-F238E27FC236}">
                  <a16:creationId xmlns:a16="http://schemas.microsoft.com/office/drawing/2014/main" id="{43DCA747-E0B3-4BAD-885D-EB0602F1851F}"/>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11" name="Freeform: Shape 10">
              <a:extLst>
                <a:ext uri="{FF2B5EF4-FFF2-40B4-BE49-F238E27FC236}">
                  <a16:creationId xmlns:a16="http://schemas.microsoft.com/office/drawing/2014/main" id="{A242C0A7-5C0A-406A-A934-FDB121092D9E}"/>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12" name="Freeform: Shape 11">
              <a:extLst>
                <a:ext uri="{FF2B5EF4-FFF2-40B4-BE49-F238E27FC236}">
                  <a16:creationId xmlns:a16="http://schemas.microsoft.com/office/drawing/2014/main" id="{8019FB43-EAD0-4D15-8470-50AC0A9E4C04}"/>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13" name="Freeform: Shape 12">
              <a:extLst>
                <a:ext uri="{FF2B5EF4-FFF2-40B4-BE49-F238E27FC236}">
                  <a16:creationId xmlns:a16="http://schemas.microsoft.com/office/drawing/2014/main" id="{C4841C4C-1705-4814-A58B-8078E9FF15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14" name="Freeform: Shape 13">
              <a:extLst>
                <a:ext uri="{FF2B5EF4-FFF2-40B4-BE49-F238E27FC236}">
                  <a16:creationId xmlns:a16="http://schemas.microsoft.com/office/drawing/2014/main" id="{BEAF4628-8AA8-411A-A740-CCBFA52E8967}"/>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grpSp>
      <p:pic>
        <p:nvPicPr>
          <p:cNvPr id="2052" name="Picture 4" descr="3 ladies hats with painted letters on them">
            <a:extLst>
              <a:ext uri="{FF2B5EF4-FFF2-40B4-BE49-F238E27FC236}">
                <a16:creationId xmlns:a16="http://schemas.microsoft.com/office/drawing/2014/main" id="{AC836D39-92E7-4713-B90E-ABD02E7719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364" t="17149" r="4385" b="9250"/>
          <a:stretch/>
        </p:blipFill>
        <p:spPr bwMode="auto">
          <a:xfrm>
            <a:off x="5018908" y="1531462"/>
            <a:ext cx="3990231" cy="2495863"/>
          </a:xfrm>
          <a:prstGeom prst="hexagon">
            <a:avLst/>
          </a:prstGeom>
          <a:noFill/>
          <a:ln w="5715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3094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62" y="0"/>
            <a:ext cx="4839533" cy="763526"/>
          </a:xfrm>
        </p:spPr>
        <p:txBody>
          <a:bodyPr>
            <a:noAutofit/>
          </a:bodyPr>
          <a:lstStyle/>
          <a:p>
            <a:r>
              <a:rPr lang="en-US" sz="2800" dirty="0"/>
              <a:t>Choose Promotional Gifts</a:t>
            </a:r>
            <a:br>
              <a:rPr lang="en-US" sz="2800" dirty="0"/>
            </a:br>
            <a:r>
              <a:rPr lang="en-US" sz="2800" dirty="0"/>
              <a:t>WISELY</a:t>
            </a:r>
          </a:p>
        </p:txBody>
      </p:sp>
      <p:sp>
        <p:nvSpPr>
          <p:cNvPr id="7" name="Rectangle 6">
            <a:extLst>
              <a:ext uri="{FF2B5EF4-FFF2-40B4-BE49-F238E27FC236}">
                <a16:creationId xmlns:a16="http://schemas.microsoft.com/office/drawing/2014/main" id="{314F14E2-9C18-4363-9758-525C79A64131}"/>
              </a:ext>
            </a:extLst>
          </p:cNvPr>
          <p:cNvSpPr/>
          <p:nvPr/>
        </p:nvSpPr>
        <p:spPr>
          <a:xfrm>
            <a:off x="3888429" y="1134750"/>
            <a:ext cx="5032287" cy="3693319"/>
          </a:xfrm>
          <a:prstGeom prst="rect">
            <a:avLst/>
          </a:prstGeom>
        </p:spPr>
        <p:txBody>
          <a:bodyPr wrap="square">
            <a:spAutoFit/>
          </a:bodyPr>
          <a:lstStyle/>
          <a:p>
            <a:pPr fontAlgn="base"/>
            <a:r>
              <a:rPr lang="en-US" dirty="0">
                <a:solidFill>
                  <a:srgbClr val="002060"/>
                </a:solidFill>
              </a:rPr>
              <a:t>Whether it’s a job interview, a date or a promotional gift, first impressions count</a:t>
            </a:r>
          </a:p>
          <a:p>
            <a:pPr fontAlgn="base"/>
            <a:endParaRPr lang="en-US" dirty="0">
              <a:solidFill>
                <a:srgbClr val="002060"/>
              </a:solidFill>
              <a:hlinkClick r:id="rId2">
                <a:extLst>
                  <a:ext uri="{A12FA001-AC4F-418D-AE19-62706E023703}">
                    <ahyp:hlinkClr xmlns:ahyp="http://schemas.microsoft.com/office/drawing/2018/hyperlinkcolor" val="tx"/>
                  </a:ext>
                </a:extLst>
              </a:hlinkClick>
            </a:endParaRPr>
          </a:p>
          <a:p>
            <a:pPr fontAlgn="base"/>
            <a:r>
              <a:rPr lang="en-US" b="1" dirty="0">
                <a:solidFill>
                  <a:srgbClr val="C00000"/>
                </a:solidFill>
                <a:hlinkClick r:id="rId2">
                  <a:extLst>
                    <a:ext uri="{A12FA001-AC4F-418D-AE19-62706E023703}">
                      <ahyp:hlinkClr xmlns:ahyp="http://schemas.microsoft.com/office/drawing/2018/hyperlinkcolor" val="tx"/>
                    </a:ext>
                  </a:extLst>
                </a:hlinkClick>
              </a:rPr>
              <a:t>Airbrush Events can boost your brand awareness</a:t>
            </a:r>
            <a:r>
              <a:rPr lang="en-US" b="1" dirty="0">
                <a:solidFill>
                  <a:srgbClr val="C00000"/>
                </a:solidFill>
              </a:rPr>
              <a:t>. </a:t>
            </a:r>
            <a:r>
              <a:rPr lang="en-US" dirty="0">
                <a:solidFill>
                  <a:srgbClr val="002060"/>
                </a:solidFill>
              </a:rPr>
              <a:t>We work with established businesses looking for smart and innovative ways to stand out in the crowd. And also new startups developing a brand identity. </a:t>
            </a:r>
          </a:p>
          <a:p>
            <a:pPr fontAlgn="base"/>
            <a:endParaRPr lang="en-US" dirty="0">
              <a:solidFill>
                <a:srgbClr val="002060"/>
              </a:solidFill>
            </a:endParaRPr>
          </a:p>
          <a:p>
            <a:pPr fontAlgn="base"/>
            <a:r>
              <a:rPr lang="en-US" dirty="0">
                <a:solidFill>
                  <a:srgbClr val="002060"/>
                </a:solidFill>
              </a:rPr>
              <a:t>Along with private and corporate hosting events where we custom airbrush t-shirts, hats, and other funky goodies as party favors. We also attend corporate promotional events to help build brands.</a:t>
            </a:r>
          </a:p>
        </p:txBody>
      </p:sp>
      <p:pic>
        <p:nvPicPr>
          <p:cNvPr id="5" name="Picture 4">
            <a:extLst>
              <a:ext uri="{FF2B5EF4-FFF2-40B4-BE49-F238E27FC236}">
                <a16:creationId xmlns:a16="http://schemas.microsoft.com/office/drawing/2014/main" id="{9511FC27-0563-473A-A0E2-84362980D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9321"/>
            <a:ext cx="3306726" cy="4324179"/>
          </a:xfrm>
          <a:prstGeom prst="rect">
            <a:avLst/>
          </a:prstGeom>
        </p:spPr>
      </p:pic>
      <p:pic>
        <p:nvPicPr>
          <p:cNvPr id="6" name="Picture 5">
            <a:extLst>
              <a:ext uri="{FF2B5EF4-FFF2-40B4-BE49-F238E27FC236}">
                <a16:creationId xmlns:a16="http://schemas.microsoft.com/office/drawing/2014/main" id="{24F6A76C-94F7-46E9-B356-E063BAFD5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919996">
            <a:off x="665440" y="1658922"/>
            <a:ext cx="2320147" cy="798215"/>
          </a:xfrm>
          <a:prstGeom prst="rect">
            <a:avLst/>
          </a:prstGeom>
        </p:spPr>
      </p:pic>
      <p:pic>
        <p:nvPicPr>
          <p:cNvPr id="26" name="Picture 2" descr="white nascar hats and koozies line up on a table ready to be airbrushed">
            <a:extLst>
              <a:ext uri="{FF2B5EF4-FFF2-40B4-BE49-F238E27FC236}">
                <a16:creationId xmlns:a16="http://schemas.microsoft.com/office/drawing/2014/main" id="{43C394D5-4D3B-4E60-B455-E6DAD5F5FAB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380" t="16276" b="19791"/>
          <a:stretch/>
        </p:blipFill>
        <p:spPr bwMode="auto">
          <a:xfrm>
            <a:off x="291736" y="3078871"/>
            <a:ext cx="3305841" cy="1749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F06D0E03-663A-4A08-80AB-E0FFF5F91766}"/>
              </a:ext>
            </a:extLst>
          </p:cNvPr>
          <p:cNvSpPr txBox="1"/>
          <p:nvPr/>
        </p:nvSpPr>
        <p:spPr>
          <a:xfrm rot="18827849">
            <a:off x="-224846" y="1546258"/>
            <a:ext cx="2326406" cy="369332"/>
          </a:xfrm>
          <a:prstGeom prst="rect">
            <a:avLst/>
          </a:prstGeom>
          <a:noFill/>
        </p:spPr>
        <p:txBody>
          <a:bodyPr wrap="none" rtlCol="0">
            <a:spAutoFit/>
          </a:bodyPr>
          <a:lstStyle/>
          <a:p>
            <a:r>
              <a:rPr lang="en-US" b="1" u="sng" dirty="0">
                <a:solidFill>
                  <a:srgbClr val="C00000"/>
                </a:solidFill>
              </a:rPr>
              <a:t>Your Brand Awareness</a:t>
            </a:r>
          </a:p>
        </p:txBody>
      </p:sp>
    </p:spTree>
    <p:extLst>
      <p:ext uri="{BB962C8B-B14F-4D97-AF65-F5344CB8AC3E}">
        <p14:creationId xmlns:p14="http://schemas.microsoft.com/office/powerpoint/2010/main" val="137681707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heel(1)">
                                      <p:cBhvr>
                                        <p:cTn id="11" dur="2000"/>
                                        <p:tgtEl>
                                          <p:spTgt spid="26"/>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A busy convention hall with airbrush events set up at a vendors booth getting ready to paint bottles.">
            <a:extLst>
              <a:ext uri="{FF2B5EF4-FFF2-40B4-BE49-F238E27FC236}">
                <a16:creationId xmlns:a16="http://schemas.microsoft.com/office/drawing/2014/main" id="{1F21FFE5-50AD-4D98-8B64-EDB23077483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9621" r="20452"/>
          <a:stretch/>
        </p:blipFill>
        <p:spPr bwMode="auto">
          <a:xfrm>
            <a:off x="4348157" y="10"/>
            <a:ext cx="4795614" cy="51434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4" name="Title 3"/>
          <p:cNvSpPr>
            <a:spLocks noGrp="1"/>
          </p:cNvSpPr>
          <p:nvPr>
            <p:ph type="title"/>
          </p:nvPr>
        </p:nvSpPr>
        <p:spPr>
          <a:xfrm>
            <a:off x="172066" y="131758"/>
            <a:ext cx="4199285" cy="983748"/>
          </a:xfrm>
        </p:spPr>
        <p:txBody>
          <a:bodyPr vert="horz" lIns="91440" tIns="45720" rIns="91440" bIns="45720" rtlCol="0" anchor="ctr">
            <a:normAutofit/>
          </a:bodyPr>
          <a:lstStyle/>
          <a:p>
            <a:pPr>
              <a:lnSpc>
                <a:spcPct val="90000"/>
              </a:lnSpc>
            </a:pPr>
            <a:r>
              <a:rPr lang="en-US" sz="2800" b="1" dirty="0">
                <a:solidFill>
                  <a:srgbClr val="C00000"/>
                </a:solidFill>
                <a:effectLst/>
              </a:rPr>
              <a:t>Making Your Booth Stand Out in a Convention</a:t>
            </a:r>
          </a:p>
        </p:txBody>
      </p:sp>
      <p:sp>
        <p:nvSpPr>
          <p:cNvPr id="15" name="Rectangle 14">
            <a:extLst>
              <a:ext uri="{FF2B5EF4-FFF2-40B4-BE49-F238E27FC236}">
                <a16:creationId xmlns:a16="http://schemas.microsoft.com/office/drawing/2014/main" id="{E9E26BD6-77C6-446A-AB5E-4039D222E92D}"/>
              </a:ext>
            </a:extLst>
          </p:cNvPr>
          <p:cNvSpPr/>
          <p:nvPr/>
        </p:nvSpPr>
        <p:spPr>
          <a:xfrm>
            <a:off x="172066" y="979503"/>
            <a:ext cx="4004026" cy="3808126"/>
          </a:xfrm>
          <a:prstGeom prst="rect">
            <a:avLst/>
          </a:prstGeom>
        </p:spPr>
        <p:txBody>
          <a:bodyPr vert="horz" lIns="91440" tIns="45720" rIns="91440" bIns="45720" rtlCol="0" anchor="ctr">
            <a:normAutofit lnSpcReduction="10000"/>
          </a:bodyPr>
          <a:lstStyle/>
          <a:p>
            <a:pPr fontAlgn="base"/>
            <a:r>
              <a:rPr lang="en-US" dirty="0">
                <a:solidFill>
                  <a:srgbClr val="002060"/>
                </a:solidFill>
              </a:rPr>
              <a:t>When you are one of many booths at a convention, all pitching similar products and services, how do you stand out and attract guests to your booth? You entertain people and ensure they leave with a useful custom product with which they have a connection.</a:t>
            </a:r>
          </a:p>
          <a:p>
            <a:pPr fontAlgn="base"/>
            <a:endParaRPr lang="en-US" dirty="0">
              <a:solidFill>
                <a:srgbClr val="002060"/>
              </a:solidFill>
            </a:endParaRPr>
          </a:p>
          <a:p>
            <a:pPr fontAlgn="base"/>
            <a:r>
              <a:rPr lang="en-US" b="1" dirty="0">
                <a:solidFill>
                  <a:srgbClr val="002060"/>
                </a:solidFill>
              </a:rPr>
              <a:t>We were recently employed by </a:t>
            </a:r>
            <a:r>
              <a:rPr lang="en-US" b="1" dirty="0">
                <a:solidFill>
                  <a:srgbClr val="C00000"/>
                </a:solidFill>
                <a:hlinkClick r:id="rId4">
                  <a:extLst>
                    <a:ext uri="{A12FA001-AC4F-418D-AE19-62706E023703}">
                      <ahyp:hlinkClr xmlns:ahyp="http://schemas.microsoft.com/office/drawing/2018/hyperlinkcolor" val="tx"/>
                    </a:ext>
                  </a:extLst>
                </a:hlinkClick>
              </a:rPr>
              <a:t>WEBROOT</a:t>
            </a:r>
            <a:r>
              <a:rPr lang="en-US" b="1" dirty="0">
                <a:solidFill>
                  <a:srgbClr val="C00000"/>
                </a:solidFill>
              </a:rPr>
              <a:t>,</a:t>
            </a:r>
            <a:r>
              <a:rPr lang="en-US" b="1" dirty="0">
                <a:solidFill>
                  <a:srgbClr val="002060"/>
                </a:solidFill>
              </a:rPr>
              <a:t> a cybersecurity company offering anti-virus solutions. They had a booth at the IT Nation Connect 2019 Convention in Orlando. We had a great time customizing their water bottles.</a:t>
            </a:r>
          </a:p>
        </p:txBody>
      </p:sp>
      <p:pic>
        <p:nvPicPr>
          <p:cNvPr id="22" name="Picture 21">
            <a:extLst>
              <a:ext uri="{FF2B5EF4-FFF2-40B4-BE49-F238E27FC236}">
                <a16:creationId xmlns:a16="http://schemas.microsoft.com/office/drawing/2014/main" id="{C9A9275A-BFB3-4D54-85C7-8E82DEB9DC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7209" y="4467000"/>
            <a:ext cx="1966358" cy="676499"/>
          </a:xfrm>
          <a:prstGeom prst="rect">
            <a:avLst/>
          </a:prstGeom>
        </p:spPr>
      </p:pic>
      <p:grpSp>
        <p:nvGrpSpPr>
          <p:cNvPr id="16" name="Group 15">
            <a:extLst>
              <a:ext uri="{FF2B5EF4-FFF2-40B4-BE49-F238E27FC236}">
                <a16:creationId xmlns:a16="http://schemas.microsoft.com/office/drawing/2014/main" id="{2C5A09FA-55C3-41B4-A4FE-D1FB8E9447CB}"/>
              </a:ext>
            </a:extLst>
          </p:cNvPr>
          <p:cNvGrpSpPr/>
          <p:nvPr/>
        </p:nvGrpSpPr>
        <p:grpSpPr>
          <a:xfrm>
            <a:off x="4176092" y="131757"/>
            <a:ext cx="1305971" cy="2380192"/>
            <a:chOff x="3764184" y="131758"/>
            <a:chExt cx="4151993" cy="5392178"/>
          </a:xfrm>
          <a:solidFill>
            <a:schemeClr val="accent5">
              <a:lumMod val="60000"/>
              <a:lumOff val="40000"/>
            </a:schemeClr>
          </a:solidFill>
        </p:grpSpPr>
        <p:grpSp>
          <p:nvGrpSpPr>
            <p:cNvPr id="27" name="Group 26">
              <a:extLst>
                <a:ext uri="{FF2B5EF4-FFF2-40B4-BE49-F238E27FC236}">
                  <a16:creationId xmlns:a16="http://schemas.microsoft.com/office/drawing/2014/main" id="{A879E70D-03E9-4740-AD66-88438E3524F6}"/>
                </a:ext>
              </a:extLst>
            </p:cNvPr>
            <p:cNvGrpSpPr/>
            <p:nvPr/>
          </p:nvGrpSpPr>
          <p:grpSpPr>
            <a:xfrm>
              <a:off x="3990957" y="131758"/>
              <a:ext cx="3925220" cy="2848143"/>
              <a:chOff x="8266780" y="484267"/>
              <a:chExt cx="3925220" cy="2848143"/>
            </a:xfrm>
            <a:grpFill/>
          </p:grpSpPr>
          <p:sp>
            <p:nvSpPr>
              <p:cNvPr id="28" name="Freeform: Shape 27">
                <a:extLst>
                  <a:ext uri="{FF2B5EF4-FFF2-40B4-BE49-F238E27FC236}">
                    <a16:creationId xmlns:a16="http://schemas.microsoft.com/office/drawing/2014/main" id="{F201C500-8545-4998-98D8-33B3C5953AE1}"/>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B591B2F-0C37-45C5-A1AF-EDEDAF884EDA}"/>
                  </a:ext>
                </a:extLst>
              </p:cNvPr>
              <p:cNvGrpSpPr/>
              <p:nvPr/>
            </p:nvGrpSpPr>
            <p:grpSpPr>
              <a:xfrm>
                <a:off x="8274211" y="2971800"/>
                <a:ext cx="969264" cy="274320"/>
                <a:chOff x="8229600" y="3108960"/>
                <a:chExt cx="969264" cy="274320"/>
              </a:xfrm>
              <a:grpFill/>
            </p:grpSpPr>
            <p:cxnSp>
              <p:nvCxnSpPr>
                <p:cNvPr id="30" name="Straight Connector 29">
                  <a:extLst>
                    <a:ext uri="{FF2B5EF4-FFF2-40B4-BE49-F238E27FC236}">
                      <a16:creationId xmlns:a16="http://schemas.microsoft.com/office/drawing/2014/main" id="{E14CB4ED-76CF-42BF-BA0F-191F7CCF8B43}"/>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EF0F26C-2BB2-4070-B77F-6F26754AC086}"/>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BF35F1-E372-4DEE-B7C9-F6E64FA84E32}"/>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727379F-0EDE-482A-AD99-227997B5C067}"/>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34" name="Freeform: Shape 33">
              <a:extLst>
                <a:ext uri="{FF2B5EF4-FFF2-40B4-BE49-F238E27FC236}">
                  <a16:creationId xmlns:a16="http://schemas.microsoft.com/office/drawing/2014/main" id="{D9B33C36-ECEF-4770-BAAB-7E07AF39D35D}"/>
                </a:ext>
              </a:extLst>
            </p:cNvPr>
            <p:cNvSpPr>
              <a:spLocks noChangeAspect="1"/>
            </p:cNvSpPr>
            <p:nvPr/>
          </p:nvSpPr>
          <p:spPr>
            <a:xfrm rot="18920371">
              <a:off x="3764184" y="4426656"/>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63928FED-3643-4E4A-BA6A-B41BF79A9764}"/>
                </a:ext>
              </a:extLst>
            </p:cNvPr>
            <p:cNvSpPr>
              <a:spLocks noChangeAspect="1"/>
            </p:cNvSpPr>
            <p:nvPr/>
          </p:nvSpPr>
          <p:spPr>
            <a:xfrm rot="18920371">
              <a:off x="4616559" y="3726857"/>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D81B13FC-8841-4A7A-81EA-A6A212D7F8C5}"/>
                </a:ext>
              </a:extLst>
            </p:cNvPr>
            <p:cNvSpPr>
              <a:spLocks noChangeAspect="1"/>
            </p:cNvSpPr>
            <p:nvPr/>
          </p:nvSpPr>
          <p:spPr>
            <a:xfrm rot="18920371">
              <a:off x="4129056" y="3282916"/>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707837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62" y="0"/>
            <a:ext cx="3584891" cy="763526"/>
          </a:xfrm>
        </p:spPr>
        <p:txBody>
          <a:bodyPr>
            <a:noAutofit/>
          </a:bodyPr>
          <a:lstStyle/>
          <a:p>
            <a:r>
              <a:rPr lang="en-US" sz="2800" dirty="0"/>
              <a:t>Painting on Stainless Steel Bottles</a:t>
            </a:r>
          </a:p>
        </p:txBody>
      </p:sp>
      <p:sp>
        <p:nvSpPr>
          <p:cNvPr id="7" name="Rectangle 6">
            <a:extLst>
              <a:ext uri="{FF2B5EF4-FFF2-40B4-BE49-F238E27FC236}">
                <a16:creationId xmlns:a16="http://schemas.microsoft.com/office/drawing/2014/main" id="{314F14E2-9C18-4363-9758-525C79A64131}"/>
              </a:ext>
            </a:extLst>
          </p:cNvPr>
          <p:cNvSpPr/>
          <p:nvPr/>
        </p:nvSpPr>
        <p:spPr>
          <a:xfrm>
            <a:off x="242829" y="910137"/>
            <a:ext cx="8890538" cy="2246769"/>
          </a:xfrm>
          <a:prstGeom prst="rect">
            <a:avLst/>
          </a:prstGeom>
        </p:spPr>
        <p:txBody>
          <a:bodyPr wrap="square">
            <a:spAutoFit/>
          </a:bodyPr>
          <a:lstStyle/>
          <a:p>
            <a:pPr algn="ctr" fontAlgn="base"/>
            <a:r>
              <a:rPr lang="en-US" sz="2000" dirty="0">
                <a:solidFill>
                  <a:srgbClr val="002060"/>
                </a:solidFill>
              </a:rPr>
              <a:t>The stainless steel water bottles provide a non-porous surface, which causes airbrushed paint to move around. To solve this, we used paint pens, which dry quickly, are permanent and the bottles can be washed without affecting the design.  Paint pens also offer a solution when space is limited. </a:t>
            </a:r>
          </a:p>
          <a:p>
            <a:pPr algn="ctr" fontAlgn="base"/>
            <a:endParaRPr lang="en-US" sz="2000" dirty="0">
              <a:solidFill>
                <a:srgbClr val="002060"/>
              </a:solidFill>
            </a:endParaRPr>
          </a:p>
          <a:p>
            <a:pPr algn="ctr" fontAlgn="base"/>
            <a:r>
              <a:rPr lang="en-US" sz="2000" b="1" dirty="0">
                <a:solidFill>
                  <a:srgbClr val="C00000"/>
                </a:solidFill>
              </a:rPr>
              <a:t>We produced 550 custom water bottles working 11 hours across three days. WEBROOT used these as corporate promotional gifts to build brand awareness. </a:t>
            </a:r>
          </a:p>
        </p:txBody>
      </p:sp>
      <p:sp>
        <p:nvSpPr>
          <p:cNvPr id="18" name="Freeform: Shape 17">
            <a:extLst>
              <a:ext uri="{FF2B5EF4-FFF2-40B4-BE49-F238E27FC236}">
                <a16:creationId xmlns:a16="http://schemas.microsoft.com/office/drawing/2014/main" id="{10BA59C3-0EA7-400B-9BE6-56F2F8FD95D7}"/>
              </a:ext>
            </a:extLst>
          </p:cNvPr>
          <p:cNvSpPr>
            <a:spLocks noChangeAspect="1"/>
          </p:cNvSpPr>
          <p:nvPr/>
        </p:nvSpPr>
        <p:spPr>
          <a:xfrm>
            <a:off x="1344013" y="3460113"/>
            <a:ext cx="6632126"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Hexagon 22">
            <a:extLst>
              <a:ext uri="{FF2B5EF4-FFF2-40B4-BE49-F238E27FC236}">
                <a16:creationId xmlns:a16="http://schemas.microsoft.com/office/drawing/2014/main" id="{EC504E98-8E91-4E88-ABC3-8DF7513F81DA}"/>
              </a:ext>
            </a:extLst>
          </p:cNvPr>
          <p:cNvSpPr>
            <a:spLocks noChangeAspect="1"/>
          </p:cNvSpPr>
          <p:nvPr/>
        </p:nvSpPr>
        <p:spPr>
          <a:xfrm>
            <a:off x="1184975" y="3359822"/>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E2A7FC23-2AA5-43E7-B9AD-94424E275E80}"/>
              </a:ext>
            </a:extLst>
          </p:cNvPr>
          <p:cNvPicPr>
            <a:picLocks noChangeAspect="1"/>
          </p:cNvPicPr>
          <p:nvPr/>
        </p:nvPicPr>
        <p:blipFill rotWithShape="1">
          <a:blip r:embed="rId2"/>
          <a:srcRect l="7365" t="29147" r="37339" b="38624"/>
          <a:stretch/>
        </p:blipFill>
        <p:spPr>
          <a:xfrm>
            <a:off x="2892431" y="3460113"/>
            <a:ext cx="3591334" cy="130823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D18FC28C-1D99-433A-9F52-AD6798552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03" y="3720491"/>
            <a:ext cx="2304717" cy="792907"/>
          </a:xfrm>
          <a:prstGeom prst="rect">
            <a:avLst/>
          </a:prstGeom>
        </p:spPr>
      </p:pic>
      <p:sp>
        <p:nvSpPr>
          <p:cNvPr id="4" name="TextBox 3">
            <a:extLst>
              <a:ext uri="{FF2B5EF4-FFF2-40B4-BE49-F238E27FC236}">
                <a16:creationId xmlns:a16="http://schemas.microsoft.com/office/drawing/2014/main" id="{283C4780-551F-46CB-B7E8-E19CE5039766}"/>
              </a:ext>
            </a:extLst>
          </p:cNvPr>
          <p:cNvSpPr txBox="1"/>
          <p:nvPr/>
        </p:nvSpPr>
        <p:spPr>
          <a:xfrm>
            <a:off x="6699794" y="3452508"/>
            <a:ext cx="2200385" cy="1323439"/>
          </a:xfrm>
          <a:prstGeom prst="rect">
            <a:avLst/>
          </a:prstGeom>
          <a:noFill/>
        </p:spPr>
        <p:txBody>
          <a:bodyPr wrap="square" rtlCol="0">
            <a:spAutoFit/>
          </a:bodyPr>
          <a:lstStyle/>
          <a:p>
            <a:pPr algn="ctr"/>
            <a:r>
              <a:rPr lang="en-US" sz="2000" b="1" dirty="0">
                <a:highlight>
                  <a:srgbClr val="FFFF00"/>
                </a:highlight>
              </a:rPr>
              <a:t>Customizing while being entertained is a WINNING COMBO!</a:t>
            </a:r>
          </a:p>
        </p:txBody>
      </p:sp>
    </p:spTree>
    <p:extLst>
      <p:ext uri="{BB962C8B-B14F-4D97-AF65-F5344CB8AC3E}">
        <p14:creationId xmlns:p14="http://schemas.microsoft.com/office/powerpoint/2010/main" val="38647834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000"/>
                                        <p:tgtEl>
                                          <p:spTgt spid="3"/>
                                        </p:tgtEl>
                                      </p:cBhvr>
                                    </p:animEffect>
                                  </p:childTnLst>
                                </p:cTn>
                              </p:par>
                            </p:childTnLst>
                          </p:cTn>
                        </p:par>
                        <p:par>
                          <p:cTn id="12" fill="hold">
                            <p:stCondLst>
                              <p:cond delay="2000"/>
                            </p:stCondLst>
                            <p:childTnLst>
                              <p:par>
                                <p:cTn id="13" presetID="14"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4F14E2-9C18-4363-9758-525C79A64131}"/>
              </a:ext>
            </a:extLst>
          </p:cNvPr>
          <p:cNvSpPr/>
          <p:nvPr/>
        </p:nvSpPr>
        <p:spPr>
          <a:xfrm>
            <a:off x="109560" y="987251"/>
            <a:ext cx="8924880" cy="4016484"/>
          </a:xfrm>
          <a:prstGeom prst="rect">
            <a:avLst/>
          </a:prstGeom>
        </p:spPr>
        <p:txBody>
          <a:bodyPr wrap="square">
            <a:spAutoFit/>
          </a:bodyPr>
          <a:lstStyle/>
          <a:p>
            <a:pPr algn="ctr" fontAlgn="base"/>
            <a:r>
              <a:rPr lang="en-US" sz="1700" dirty="0">
                <a:solidFill>
                  <a:srgbClr val="002060"/>
                </a:solidFill>
              </a:rPr>
              <a:t>The beauty of this particular corporate gift is it has the potential to go everywhere the customer goes (home, work, gym, car, shopping, etc.), so wherever the bottle goes, your brand goes along. </a:t>
            </a:r>
          </a:p>
          <a:p>
            <a:pPr algn="ctr" fontAlgn="base"/>
            <a:endParaRPr lang="en-US" sz="1700" dirty="0">
              <a:solidFill>
                <a:srgbClr val="002060"/>
              </a:solidFill>
            </a:endParaRPr>
          </a:p>
          <a:p>
            <a:pPr algn="ctr" fontAlgn="base"/>
            <a:endParaRPr lang="en-US" sz="1700" dirty="0">
              <a:solidFill>
                <a:srgbClr val="002060"/>
              </a:solidFill>
            </a:endParaRPr>
          </a:p>
          <a:p>
            <a:pPr algn="ctr" fontAlgn="base"/>
            <a:endParaRPr lang="en-US" sz="1700" dirty="0">
              <a:solidFill>
                <a:srgbClr val="002060"/>
              </a:solidFill>
            </a:endParaRPr>
          </a:p>
          <a:p>
            <a:pPr algn="ctr" fontAlgn="base"/>
            <a:endParaRPr lang="en-US" sz="1700" dirty="0">
              <a:solidFill>
                <a:srgbClr val="002060"/>
              </a:solidFill>
            </a:endParaRPr>
          </a:p>
          <a:p>
            <a:pPr algn="ctr" fontAlgn="base"/>
            <a:endParaRPr lang="en-US" sz="1700" dirty="0">
              <a:solidFill>
                <a:srgbClr val="002060"/>
              </a:solidFill>
            </a:endParaRPr>
          </a:p>
          <a:p>
            <a:pPr algn="ctr" fontAlgn="base"/>
            <a:endParaRPr lang="en-US" sz="1700" dirty="0">
              <a:solidFill>
                <a:srgbClr val="002060"/>
              </a:solidFill>
            </a:endParaRPr>
          </a:p>
          <a:p>
            <a:pPr algn="ctr" fontAlgn="base"/>
            <a:endParaRPr lang="en-US" sz="1700" dirty="0">
              <a:solidFill>
                <a:srgbClr val="002060"/>
              </a:solidFill>
            </a:endParaRPr>
          </a:p>
          <a:p>
            <a:pPr algn="ctr" fontAlgn="base"/>
            <a:endParaRPr lang="en-US" sz="1700" dirty="0">
              <a:solidFill>
                <a:srgbClr val="002060"/>
              </a:solidFill>
            </a:endParaRPr>
          </a:p>
          <a:p>
            <a:pPr algn="ctr" fontAlgn="base"/>
            <a:endParaRPr lang="en-US" sz="1700" dirty="0">
              <a:solidFill>
                <a:srgbClr val="002060"/>
              </a:solidFill>
            </a:endParaRPr>
          </a:p>
          <a:p>
            <a:pPr algn="ctr" fontAlgn="base"/>
            <a:r>
              <a:rPr lang="en-US" sz="1700" dirty="0">
                <a:solidFill>
                  <a:srgbClr val="002060"/>
                </a:solidFill>
              </a:rPr>
              <a:t>Not only that but water bottles will really connect your brand with the growing environmentally-friendly consumers out there. People are becoming more aware of the impact of single-use disposable cups and bottles and the damage they are causing to our planet. It is now viewed as eco-friendly to carry a water bottle as it helps to stop the use of plastic or paper disposable cups. </a:t>
            </a:r>
          </a:p>
        </p:txBody>
      </p:sp>
      <p:sp>
        <p:nvSpPr>
          <p:cNvPr id="2" name="Title 1"/>
          <p:cNvSpPr>
            <a:spLocks noGrp="1"/>
          </p:cNvSpPr>
          <p:nvPr>
            <p:ph type="title"/>
          </p:nvPr>
        </p:nvSpPr>
        <p:spPr>
          <a:xfrm>
            <a:off x="253462" y="0"/>
            <a:ext cx="4839533" cy="763526"/>
          </a:xfrm>
        </p:spPr>
        <p:txBody>
          <a:bodyPr>
            <a:noAutofit/>
          </a:bodyPr>
          <a:lstStyle/>
          <a:p>
            <a:r>
              <a:rPr lang="en-US" sz="2800" dirty="0"/>
              <a:t>Water Bottles Are Good Promotional Gifts</a:t>
            </a:r>
          </a:p>
        </p:txBody>
      </p:sp>
      <p:pic>
        <p:nvPicPr>
          <p:cNvPr id="6" name="Picture 5">
            <a:extLst>
              <a:ext uri="{FF2B5EF4-FFF2-40B4-BE49-F238E27FC236}">
                <a16:creationId xmlns:a16="http://schemas.microsoft.com/office/drawing/2014/main" id="{24F6A76C-94F7-46E9-B356-E063BAFD5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37" y="2103757"/>
            <a:ext cx="3153273" cy="1084841"/>
          </a:xfrm>
          <a:prstGeom prst="rect">
            <a:avLst/>
          </a:prstGeom>
        </p:spPr>
      </p:pic>
      <p:grpSp>
        <p:nvGrpSpPr>
          <p:cNvPr id="15" name="Group 14">
            <a:extLst>
              <a:ext uri="{FF2B5EF4-FFF2-40B4-BE49-F238E27FC236}">
                <a16:creationId xmlns:a16="http://schemas.microsoft.com/office/drawing/2014/main" id="{3C32D8EC-B067-45A2-B4F6-51DDAA6F295B}"/>
              </a:ext>
            </a:extLst>
          </p:cNvPr>
          <p:cNvGrpSpPr/>
          <p:nvPr/>
        </p:nvGrpSpPr>
        <p:grpSpPr>
          <a:xfrm rot="16200000">
            <a:off x="4106606" y="1407935"/>
            <a:ext cx="2562173" cy="2744684"/>
            <a:chOff x="6248400" y="1151129"/>
            <a:chExt cx="4572000" cy="4555741"/>
          </a:xfrm>
        </p:grpSpPr>
        <p:sp>
          <p:nvSpPr>
            <p:cNvPr id="16" name="Freeform 8">
              <a:extLst>
                <a:ext uri="{FF2B5EF4-FFF2-40B4-BE49-F238E27FC236}">
                  <a16:creationId xmlns:a16="http://schemas.microsoft.com/office/drawing/2014/main" id="{8DB4BFA8-021B-4B07-80FE-724175197CC2}"/>
                </a:ext>
              </a:extLst>
            </p:cNvPr>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Freeform 9">
              <a:extLst>
                <a:ext uri="{FF2B5EF4-FFF2-40B4-BE49-F238E27FC236}">
                  <a16:creationId xmlns:a16="http://schemas.microsoft.com/office/drawing/2014/main" id="{DCE1BF53-7524-4708-AFA8-6F2E53000945}"/>
                </a:ext>
              </a:extLst>
            </p:cNvPr>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10">
              <a:extLst>
                <a:ext uri="{FF2B5EF4-FFF2-40B4-BE49-F238E27FC236}">
                  <a16:creationId xmlns:a16="http://schemas.microsoft.com/office/drawing/2014/main" id="{D4E8055F-9BE0-4613-84DE-702101F117C0}"/>
                </a:ext>
              </a:extLst>
            </p:cNvPr>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pic>
        <p:nvPicPr>
          <p:cNvPr id="6146" name="Picture 2" descr="Guillermo uses paint pens to customize branded water bottles.">
            <a:extLst>
              <a:ext uri="{FF2B5EF4-FFF2-40B4-BE49-F238E27FC236}">
                <a16:creationId xmlns:a16="http://schemas.microsoft.com/office/drawing/2014/main" id="{86951246-7E31-4C18-98EA-1D1366598B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59" t="9716" r="7366" b="11111"/>
          <a:stretch/>
        </p:blipFill>
        <p:spPr bwMode="auto">
          <a:xfrm>
            <a:off x="4354757" y="1814073"/>
            <a:ext cx="2239674" cy="1699642"/>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3232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500"/>
                                        <p:tgtEl>
                                          <p:spTgt spid="614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On-screen Show (16:9)</PresentationFormat>
  <Paragraphs>37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Aharoni</vt:lpstr>
      <vt:lpstr>Arial</vt:lpstr>
      <vt:lpstr>Calibri</vt:lpstr>
      <vt:lpstr>Noto Sans</vt:lpstr>
      <vt:lpstr>Office Theme</vt:lpstr>
      <vt:lpstr>How to Build Brand Awareness with Promotional Gifts</vt:lpstr>
      <vt:lpstr>Why Brand Awareness?</vt:lpstr>
      <vt:lpstr>Using Promotion Gifts to Make a Connection</vt:lpstr>
      <vt:lpstr>Choose Promotional Gifts WISELY</vt:lpstr>
      <vt:lpstr>Making Your Booth Stand Out in a Convention</vt:lpstr>
      <vt:lpstr>Painting on Stainless Steel Bottles</vt:lpstr>
      <vt:lpstr>Water Bottles Are Good Promotional Gifts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2019-11-23T22:38:31Z</dcterms:created>
  <dcterms:modified xsi:type="dcterms:W3CDTF">2019-11-23T23:56:01Z</dcterms:modified>
</cp:coreProperties>
</file>